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80" r:id="rId3"/>
    <p:sldId id="256" r:id="rId4"/>
    <p:sldId id="258" r:id="rId5"/>
    <p:sldId id="293" r:id="rId6"/>
    <p:sldId id="259" r:id="rId7"/>
    <p:sldId id="260" r:id="rId8"/>
    <p:sldId id="261" r:id="rId9"/>
    <p:sldId id="262" r:id="rId10"/>
    <p:sldId id="271" r:id="rId11"/>
    <p:sldId id="263" r:id="rId12"/>
    <p:sldId id="276" r:id="rId13"/>
    <p:sldId id="272" r:id="rId14"/>
    <p:sldId id="264" r:id="rId15"/>
    <p:sldId id="273" r:id="rId16"/>
    <p:sldId id="265" r:id="rId17"/>
    <p:sldId id="266" r:id="rId18"/>
    <p:sldId id="294" r:id="rId19"/>
    <p:sldId id="274" r:id="rId20"/>
    <p:sldId id="267" r:id="rId21"/>
    <p:sldId id="268" r:id="rId22"/>
    <p:sldId id="275" r:id="rId23"/>
    <p:sldId id="269" r:id="rId24"/>
    <p:sldId id="270" r:id="rId25"/>
    <p:sldId id="279" r:id="rId26"/>
    <p:sldId id="283" r:id="rId27"/>
    <p:sldId id="284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295" r:id="rId37"/>
    <p:sldId id="28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8" autoAdjust="0"/>
    <p:restoredTop sz="94901" autoAdjust="0"/>
  </p:normalViewPr>
  <p:slideViewPr>
    <p:cSldViewPr snapToGrid="0">
      <p:cViewPr varScale="1">
        <p:scale>
          <a:sx n="106" d="100"/>
          <a:sy n="106" d="100"/>
        </p:scale>
        <p:origin x="-66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6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775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067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7365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9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14339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030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993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00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65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541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367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455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53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9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63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1DE-E19F-459B-9E6F-B0200DDAEA9B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53444C-64DF-4404-B178-65CFEE3FD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135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dd-propaganda.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test.tatarstan.ru/index.htm/news/2033310.htm" TargetMode="Externa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100best.ru/news/vsemirnaya-nedelya-kachestva-stala-uspeshnoy-dlya-tatarstana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guncbgd@mail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94FB94-B1B0-4761-9A77-C0A27091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647" y="656317"/>
            <a:ext cx="9291540" cy="194692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КОНКУРСНЫХ МАТЕРИАЛОВ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РЕСПУБЛИКАНСКОМ СМОТРЕ-КОНКУРСЕ «ЗЕЛЕНЫЙ ОГОНЕК – 2022»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E358AA9-7DD0-4A2E-8406-F01F6D531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210" y="4281660"/>
            <a:ext cx="10061489" cy="1655762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«Научный центр безопасности жизнедеятельности»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 ВАЛЕРИЙ НИКОЛАЕВИЧ</a:t>
            </a:r>
          </a:p>
        </p:txBody>
      </p:sp>
    </p:spTree>
    <p:extLst>
      <p:ext uri="{BB962C8B-B14F-4D97-AF65-F5344CB8AC3E}">
        <p14:creationId xmlns="" xmlns:p14="http://schemas.microsoft.com/office/powerpoint/2010/main" val="101429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68842-51A2-4389-B7B5-AD561F64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30736"/>
            <a:ext cx="10194793" cy="996143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СОДЕРЖАНИЮ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ОФОРМЛЕНИЮ КОНКУРСНЫХ МАТЕРИАЛОВ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D46AB7-9AC4-4B45-9CBE-82C19B666885}"/>
              </a:ext>
            </a:extLst>
          </p:cNvPr>
          <p:cNvSpPr txBox="1"/>
          <p:nvPr/>
        </p:nvSpPr>
        <p:spPr>
          <a:xfrm>
            <a:off x="2384854" y="2557849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554EA0-315E-40CC-BF1E-79044AB6D4CE}"/>
              </a:ext>
            </a:extLst>
          </p:cNvPr>
          <p:cNvSpPr txBox="1"/>
          <p:nvPr/>
        </p:nvSpPr>
        <p:spPr>
          <a:xfrm flipH="1">
            <a:off x="1371600" y="1843058"/>
            <a:ext cx="106775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Конкурсные материалы представляются на листах формата А4 (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50 страниц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(без учета рабочей тетради), шрифт Times New Roman, размер шрифта 14, междустрочный интервал 1, нумерация страниц сквозная). В начале подборки необходимо привести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конкурсных материалов с указанием страниц разделов. На материалах, присылаемых на Конкурс, должны быть указаны полный адрес и название ДОО (приложение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анкетные данные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воспитателей-конкурсантов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разработанная авторская рабочая тетрадь (приложение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67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1C3541-0D73-4F1C-B7EC-FCE11AC5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439149"/>
            <a:ext cx="10392929" cy="1016000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КОНКУРСНЫХ МАТЕРИАЛОВ ВОСПИТАТЕЛЯ ДОЛЖНА ВКЛЮЧАТЬ В СЕБЯ: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4D976F-B0D9-4788-AEA3-CB396B9925E5}"/>
              </a:ext>
            </a:extLst>
          </p:cNvPr>
          <p:cNvSpPr txBox="1"/>
          <p:nvPr/>
        </p:nvSpPr>
        <p:spPr>
          <a:xfrm>
            <a:off x="696479" y="2151727"/>
            <a:ext cx="11306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визитную карточку педагога (ФИО, возраст, образование, квалификационная категория, стаж работы (педагогический, в данной должности), сведения о прохождении курсов повышения квалификации по обучению детей правилам безопасного поведения на дорогах);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67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7A04CD-F334-40BC-ABC2-63524E00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6" y="300260"/>
            <a:ext cx="9875836" cy="128089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КОНКУРСНЫХ МАТЕРИАЛОВ ВОСПИТАТЕЛЯ ДОЛЖНА ВКЛЮЧАТЬ В СЕБЯ: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A04151-3FB3-456C-BC6A-192FF7C1AC2F}"/>
              </a:ext>
            </a:extLst>
          </p:cNvPr>
          <p:cNvSpPr txBox="1"/>
          <p:nvPr/>
        </p:nvSpPr>
        <p:spPr>
          <a:xfrm>
            <a:off x="800100" y="1348800"/>
            <a:ext cx="11391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перспективный план работы по обучению детей безопасному поведению на дорогах для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возрастной группы с интеграцией с образовательными областями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развитие», «Речевое развитие», «Познавательное развитие» (ФЭМП, опытно-экспериментальная деятельность, проектная деятельность), «Физическое развитие», «Художественно-эстетическое развитие»);  (аннотация и описание содержания  мероприятий, описание опыта работы по обучению детей безопасному поведению на дорогах и работы с родителями по профилактике ДДТТ с интеграцией с образовательными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областями).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63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6A964B-9398-4B7B-93AB-34371099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467355"/>
            <a:ext cx="10136233" cy="922810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КОНКУРСНЫХ МАТЕРИАЛОВ ВОСПИТАТЕЛЯ ДОЛЖНА ВКЛЮЧАТЬ В СЕБЯ: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C68D7C-4F06-4A6A-ADA7-8191BD5A7A2B}"/>
              </a:ext>
            </a:extLst>
          </p:cNvPr>
          <p:cNvSpPr txBox="1"/>
          <p:nvPr/>
        </p:nvSpPr>
        <p:spPr>
          <a:xfrm>
            <a:off x="1152525" y="1771650"/>
            <a:ext cx="10458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рабочая тетрадь для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возрастной группы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развитию речи и обучению грамоте (включающая разделы: развивающая речевая среда, формирование активного словаря, звуковая культура речи, лексико-грамматический строй речи, связная речь,  подготовка к обучению грамоте, приобщение к художественной литературе (в том числе книги, изданные ГБУ «НЦБЖД»).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49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100A0B-24E2-4929-AB97-95B40BEF0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365125"/>
            <a:ext cx="9810750" cy="1032251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КОНКУРСНЫХ МАТЕРИАЛОВ ВОСПИТАТЕЛЯ ДОЛЖНА ВКЛЮЧАТЬ В СЕБЯ: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A5CDB3-FD3B-4ACF-A2F6-5AA59085109C}"/>
              </a:ext>
            </a:extLst>
          </p:cNvPr>
          <p:cNvSpPr txBox="1"/>
          <p:nvPr/>
        </p:nvSpPr>
        <p:spPr>
          <a:xfrm>
            <a:off x="1092177" y="1938201"/>
            <a:ext cx="107124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 занятия или мероприятия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обучению детей правилам безопасного поведения на дорогах (интеграция с образовательной областью «Социально-коммуникативное развитие», «Речевое развитие», «Познавательное развитие» (ФЭМП, опытно-экспериментальная деятельность, проектная деятельность), «Физическое развитие», «Художественно-эстетическое развитие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249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854908-5CD4-41F8-BDA0-FA71EAC8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1" y="336728"/>
            <a:ext cx="10074183" cy="1042764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КОНКУРСНЫХ МАТЕРИАЛОВ ВОСПИТАТЕЛЯ ДОЛЖНА ВКЛЮЧАТЬ В СЕБЯ: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62F871-FE7B-4421-8B85-F246ABE4FD38}"/>
              </a:ext>
            </a:extLst>
          </p:cNvPr>
          <p:cNvSpPr txBox="1"/>
          <p:nvPr/>
        </p:nvSpPr>
        <p:spPr>
          <a:xfrm>
            <a:off x="567962" y="1504514"/>
            <a:ext cx="11525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работы с родителями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профилактике ДДТТ и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сценарий одного мероприятия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этого плана (интеграция с образовательной областью «Социально-коммуникативное развитие», «Речевое развитие», «Познавательное развитие» (ФЭМП, опытно-экспериментальная деятельность, проектная деятельность), «Физическое развитие», «Художественно-эстетическое развитие»). Формы – игры: дидактические, интеллектуальные, квесты, подвижные, оздоровительные, соревновательные; театрализованные постановки, презентация проектов, участие в опытах и экспериментах.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69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BDC075-2460-42F2-A3BD-571FB6422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25937"/>
            <a:ext cx="9753600" cy="967285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ПОДБОРКА КОНКУРСНЫХ МАТЕРИАЛОВ ВОСПИТАТЕЛЯ ДОЛЖНА ВКЛЮЧАТЬ В СЕБЯ: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8EE0A7-F90A-48BF-953D-F4F3D3843133}"/>
              </a:ext>
            </a:extLst>
          </p:cNvPr>
          <p:cNvSpPr txBox="1"/>
          <p:nvPr/>
        </p:nvSpPr>
        <p:spPr>
          <a:xfrm flipH="1">
            <a:off x="955765" y="1734521"/>
            <a:ext cx="1104247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дипломы, грамоты, подготовленные и опубликованные авторские методические разработки по обучению детей безопасному поведению на дорогах, за последние 2 года. </a:t>
            </a:r>
          </a:p>
          <a:p>
            <a:pPr indent="449580" algn="just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тетрадь, сценарий одного мероприятия из плана работы с родителями и один конспект занятия (только для победителей районного (городского) этапа)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обучению детей необходимо представить как в печатном виде (в папке), так и в электронном, на почту guncbgd@mail.ru (для проверки на плагиат). При отсутствии данных материалов в электронном виде работа не рассматривается. 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ts val="18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73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1BC3BF-26A9-4C0A-9AFB-9C9E574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117475"/>
            <a:ext cx="10392591" cy="454025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ОЦЕНКИ КОНКУРСНЫХ МАТЕРИАЛОВ ДОО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97CDEA-08E5-4317-A10D-EFDC4A83D720}"/>
              </a:ext>
            </a:extLst>
          </p:cNvPr>
          <p:cNvSpPr txBox="1"/>
          <p:nvPr/>
        </p:nvSpPr>
        <p:spPr>
          <a:xfrm>
            <a:off x="1000125" y="622319"/>
            <a:ext cx="11191875" cy="623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материально-техническая база (наличие в ДОО уголка БДД – 2 балла; площадки с дорожной разметкой – 2 балла);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повышение квалификации воспитателей по вопросам обучения детей правилам безопасного поведения на дорогах (за последние 3 года) – 1 человек – 1 балл (не более 3 баллов); 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использование в основной образовательной программе ДОО интеграции вариативных модулей к образовательным областям «Социально-коммуникативное развитие», «Познавательное развитие», «Речевое развитие», «Физическое развитие», «Художественно-эстетическое развитие» по обучению дошкольников правилам безопасного поведения на дорогах – от 0 до 5 баллов; </a:t>
            </a:r>
          </a:p>
          <a:p>
            <a:pPr indent="449580" algn="just">
              <a:lnSpc>
                <a:spcPts val="18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118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1356" y="2453952"/>
            <a:ext cx="934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http://bdd-propaganda.ru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doo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php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0179" y="475861"/>
            <a:ext cx="99371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ИНТЕРАКТИВНАЯ КАРТА ресурсного обеспечения дошкольных образовательных организаций Республики Татарстан по обучению детей навыкам безопасного поведения на дорогах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26793" y="3387479"/>
            <a:ext cx="6967712" cy="2985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0051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189D90-A162-4678-8281-BC033435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624110"/>
            <a:ext cx="10287000" cy="490315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ОЦЕНКИ КОНКУРСНЫХ МАТЕРИАЛОВ ДОО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D63DBA-9A5B-40E2-B517-4AB58BE1D928}"/>
              </a:ext>
            </a:extLst>
          </p:cNvPr>
          <p:cNvSpPr txBox="1"/>
          <p:nvPr/>
        </p:nvSpPr>
        <p:spPr>
          <a:xfrm>
            <a:off x="923924" y="1533525"/>
            <a:ext cx="109442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работа ДОО в микросоциуме (взаимодействие с отделами, группами, сотрудниками пропаганды подразделений ГИБДД, родителями и т.д.) – от 0 до 5 баллов;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наличие опубликованных методических разработок по обучению детей безопасному поведению на дорогах, рекомендованных к публикации ГБУ «Научный центр безопасности жизнедеятельности», за последние 2 года – 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0 до 5 баллов;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4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4BD24A-EF1B-4666-9ED2-1C66DB47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19607"/>
            <a:ext cx="8911687" cy="66911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ЗОНАЛЬНОГО СЕМИНАРА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176E32-9EB9-4740-B8F4-FA7278C41839}"/>
              </a:ext>
            </a:extLst>
          </p:cNvPr>
          <p:cNvSpPr txBox="1"/>
          <p:nvPr/>
        </p:nvSpPr>
        <p:spPr>
          <a:xfrm>
            <a:off x="1867989" y="1515291"/>
            <a:ext cx="93921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содержанию и оформлению конкурсных материалов ДОО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конкурсных материалов ДОО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 разработке рабочей тетради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5098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2E7993-6C4D-4312-BE66-A2664D8E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652781"/>
            <a:ext cx="10057856" cy="72072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ОЦЕНКИ КОНКУРСНЫХ МАТЕРИАЛОВ ДОО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6C3473-18FD-4D1B-8888-D4EAC30598AA}"/>
              </a:ext>
            </a:extLst>
          </p:cNvPr>
          <p:cNvSpPr txBox="1"/>
          <p:nvPr/>
        </p:nvSpPr>
        <p:spPr>
          <a:xfrm>
            <a:off x="1195504" y="1310099"/>
            <a:ext cx="10791825" cy="524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распространение опыта работы по данному направлению (проведение открытых мероприятий по обучению детей правилам безопасного поведения на дорогах и предупреждению ДДТТ для республики – 3 балла, для города (района) – 2 балла, детского сада – 1 балл);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конспект занятия и сценарий мероприятия с интеграцией образовательных областей – от 0 до 5 баллов;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 качество и корректность оформления представленных материалов – от 0 до 5 баллов. </a:t>
            </a: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максимальное количество – 38 баллов.</a:t>
            </a:r>
          </a:p>
          <a:p>
            <a:pPr indent="449580" algn="just">
              <a:lnSpc>
                <a:spcPts val="18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575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235923-FCD0-4D60-BA14-07C9EFF5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418" y="302706"/>
            <a:ext cx="10293532" cy="99051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ОЦЕНКИ КОНКУРСНЫХ МАТЕРИАЛОВ ВОСПИТАТЕЛЕЙ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C0F631-06C1-4D5F-B369-BB5D73AE8F80}"/>
              </a:ext>
            </a:extLst>
          </p:cNvPr>
          <p:cNvSpPr txBox="1"/>
          <p:nvPr/>
        </p:nvSpPr>
        <p:spPr>
          <a:xfrm>
            <a:off x="828674" y="1419225"/>
            <a:ext cx="11210925" cy="565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повышение квалификации воспитателя по вопросам обучения детей правилам безопасного поведения на дорогах (за последние 3 года) – от 0 до 3 баллов;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наличие опубликованных авторских методических разработок по обучению детей безопасному поведению на дорогах (за последние 2 года) – от 0 до 5 баллов;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наличие поощрений (дипломы, грамоты 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(за последние 2 года) – от 0 до 3 баллов;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качество и корректность оформления представленных материалов – от 0 до 3 баллов; </a:t>
            </a:r>
          </a:p>
          <a:p>
            <a:pPr indent="449580" algn="just">
              <a:lnSpc>
                <a:spcPts val="1800"/>
              </a:lnSpc>
              <a:spcAft>
                <a:spcPts val="8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9200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8EE3D-2AE4-48CB-8EBA-3DF2F355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24110"/>
            <a:ext cx="9980611" cy="9826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ОЦЕНКИ КОНКУРСНЫХ МАТЕРИАЛОВ ВОСПИТАТЕЛЕЙ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4EFF35-B137-4E3D-AF0F-6F0E5ED01FA5}"/>
              </a:ext>
            </a:extLst>
          </p:cNvPr>
          <p:cNvSpPr txBox="1"/>
          <p:nvPr/>
        </p:nvSpPr>
        <p:spPr>
          <a:xfrm>
            <a:off x="1524000" y="2134961"/>
            <a:ext cx="104584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распространение опыта работы по данному направлению (проведение открытых мероприятий по обучению детей правилам безопасного поведения на дорогах и предупреждению ДДТТ для республики –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балла, для города (района) – 2 балла, детского сада –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балл);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061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3A4E65-74E4-41C5-81D8-6E5CB88F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593725"/>
            <a:ext cx="10515600" cy="10130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ОЦЕНКИ КОНКУРСНЫХ МАТЕРИАЛОВ ВОСПИТАТЕЛЕЙ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084B9E-6F8E-4F58-8590-D1F55BF29751}"/>
              </a:ext>
            </a:extLst>
          </p:cNvPr>
          <p:cNvSpPr txBox="1"/>
          <p:nvPr/>
        </p:nvSpPr>
        <p:spPr>
          <a:xfrm>
            <a:off x="885825" y="1607204"/>
            <a:ext cx="11220450" cy="525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рабочая тетрадь для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возрастной группы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образовательной области «Речевое развитие» (с разделами: развивающая речевая среда, формирование активного словаря, звуковая культура речи, лексико-грамматический строй речи, связная речь, приобщение к художественной литературе (в том числе книги, изданные ГБУ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«НЦБЖД»), подготовка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обучению грамоте для подготовительной к школе группы – от 0 до 10 баллов;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конспект занятия для одной возрастной группы по рабочей тетради – от 0 до 5 баллов;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ts val="18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078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27F67B-705F-460F-8DC1-CC89C8EF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6" y="624110"/>
            <a:ext cx="9856786" cy="9826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ОЦЕНКИ КОНКУРСНЫХ МАТЕРИАЛОВ ВОСПИТАТЕЛЕЙ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442CE4-FF2A-4A4B-8F6F-E6CD7ABDA02E}"/>
              </a:ext>
            </a:extLst>
          </p:cNvPr>
          <p:cNvSpPr txBox="1"/>
          <p:nvPr/>
        </p:nvSpPr>
        <p:spPr>
          <a:xfrm>
            <a:off x="1442085" y="2151727"/>
            <a:ext cx="98567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 конспект занятия и сценарий мероприятия по работе с родителями – от 0 до 3 баллов;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9) качество и корректность оформления представленных материалов – от 0 до 5 баллов.</a:t>
            </a: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максимальное количество – 43 балла.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43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B56990-6EB7-4BFC-9BB0-53B5CF0F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21" y="698250"/>
            <a:ext cx="8911687" cy="61156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ДОШКОЛЬНИКОВ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4A62A3-F165-4E90-8FC8-DB03C91B6BD2}"/>
              </a:ext>
            </a:extLst>
          </p:cNvPr>
          <p:cNvSpPr txBox="1"/>
          <p:nvPr/>
        </p:nvSpPr>
        <p:spPr>
          <a:xfrm flipH="1">
            <a:off x="1961017" y="1569308"/>
            <a:ext cx="92593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831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образовательных стандартов о преемственности дошкольного и начального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значительное внимание уделяется речевому развитию детей.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703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-285750" y="0"/>
            <a:ext cx="12192001" cy="57150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Онтогенез речевого развития дошкольника</a:t>
            </a:r>
          </a:p>
        </p:txBody>
      </p:sp>
      <p:sp>
        <p:nvSpPr>
          <p:cNvPr id="18" name="Половина рамки 17"/>
          <p:cNvSpPr/>
          <p:nvPr/>
        </p:nvSpPr>
        <p:spPr>
          <a:xfrm>
            <a:off x="285751" y="5357813"/>
            <a:ext cx="2571749" cy="85725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овина рамки 21"/>
          <p:cNvSpPr/>
          <p:nvPr/>
        </p:nvSpPr>
        <p:spPr>
          <a:xfrm>
            <a:off x="2381251" y="4429125"/>
            <a:ext cx="2571749" cy="85725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>
            <a:off x="4476751" y="3571875"/>
            <a:ext cx="2571749" cy="85725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>
            <a:off x="6667500" y="2714625"/>
            <a:ext cx="2571751" cy="85725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>
            <a:off x="8858251" y="1857375"/>
            <a:ext cx="2571749" cy="85725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8" name="Picture 21" descr="https://o.remove.bg/downloads/383741ce-892a-4f9a-b24d-4343c542a569/100_%D1%82%D0%BE%D0%B2%D0%B0%D1%80%D0%BE%D0%B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285751"/>
            <a:ext cx="2838451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3" descr="https://o.remove.bg/downloads/68811a92-fe6b-4351-b049-a7766a081121/100_%D1%82%D0%BE%D0%B2%D0%B0%D1%80%D0%BE%D0%B2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1" y="1714501"/>
            <a:ext cx="2618316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4" descr="E:\100 тов\1_год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251" y="4048125"/>
            <a:ext cx="2965451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7" descr="https://o.remove.bg/downloads/e9168418-c477-422f-a9b5-282cd22f6999/100_%D1%82%D0%BE%D0%B2%D0%B0%D1%80%D0%BE%D0%B2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2214564"/>
            <a:ext cx="2032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Box 32"/>
          <p:cNvSpPr txBox="1">
            <a:spLocks noChangeArrowheads="1"/>
          </p:cNvSpPr>
          <p:nvPr/>
        </p:nvSpPr>
        <p:spPr bwMode="auto">
          <a:xfrm>
            <a:off x="9525000" y="1785939"/>
            <a:ext cx="115146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6-7 лет</a:t>
            </a:r>
          </a:p>
        </p:txBody>
      </p:sp>
      <p:sp>
        <p:nvSpPr>
          <p:cNvPr id="5133" name="TextBox 33"/>
          <p:cNvSpPr txBox="1">
            <a:spLocks noChangeArrowheads="1"/>
          </p:cNvSpPr>
          <p:nvPr/>
        </p:nvSpPr>
        <p:spPr bwMode="auto">
          <a:xfrm>
            <a:off x="7239000" y="2643189"/>
            <a:ext cx="115146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4-5 лет</a:t>
            </a:r>
          </a:p>
        </p:txBody>
      </p:sp>
      <p:sp>
        <p:nvSpPr>
          <p:cNvPr id="5134" name="TextBox 34"/>
          <p:cNvSpPr txBox="1">
            <a:spLocks noChangeArrowheads="1"/>
          </p:cNvSpPr>
          <p:nvPr/>
        </p:nvSpPr>
        <p:spPr bwMode="auto">
          <a:xfrm>
            <a:off x="4953000" y="3500439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3-4 года</a:t>
            </a:r>
          </a:p>
        </p:txBody>
      </p:sp>
      <p:sp>
        <p:nvSpPr>
          <p:cNvPr id="5135" name="TextBox 35"/>
          <p:cNvSpPr txBox="1">
            <a:spLocks noChangeArrowheads="1"/>
          </p:cNvSpPr>
          <p:nvPr/>
        </p:nvSpPr>
        <p:spPr bwMode="auto">
          <a:xfrm>
            <a:off x="2857501" y="4357689"/>
            <a:ext cx="133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2-3 года</a:t>
            </a:r>
          </a:p>
        </p:txBody>
      </p:sp>
      <p:sp>
        <p:nvSpPr>
          <p:cNvPr id="5136" name="TextBox 36"/>
          <p:cNvSpPr txBox="1">
            <a:spLocks noChangeArrowheads="1"/>
          </p:cNvSpPr>
          <p:nvPr/>
        </p:nvSpPr>
        <p:spPr bwMode="auto">
          <a:xfrm>
            <a:off x="476251" y="5286375"/>
            <a:ext cx="180974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 1,6 годам</a:t>
            </a:r>
          </a:p>
        </p:txBody>
      </p:sp>
      <p:sp>
        <p:nvSpPr>
          <p:cNvPr id="39" name="Овальная выноска 38"/>
          <p:cNvSpPr/>
          <p:nvPr/>
        </p:nvSpPr>
        <p:spPr>
          <a:xfrm>
            <a:off x="285751" y="3143250"/>
            <a:ext cx="2190749" cy="9286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мама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папа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кушать</a:t>
            </a:r>
          </a:p>
        </p:txBody>
      </p:sp>
      <p:sp>
        <p:nvSpPr>
          <p:cNvPr id="40" name="Овальная выноска 39"/>
          <p:cNvSpPr/>
          <p:nvPr/>
        </p:nvSpPr>
        <p:spPr>
          <a:xfrm>
            <a:off x="2286001" y="2286000"/>
            <a:ext cx="2095500" cy="9286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Мама, дай мяч!</a:t>
            </a:r>
          </a:p>
        </p:txBody>
      </p:sp>
      <p:sp>
        <p:nvSpPr>
          <p:cNvPr id="41" name="Овальная выноска 40"/>
          <p:cNvSpPr/>
          <p:nvPr/>
        </p:nvSpPr>
        <p:spPr>
          <a:xfrm>
            <a:off x="4953000" y="1357314"/>
            <a:ext cx="1905000" cy="9286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140" name="Picture 29" descr="https://o.remove.bg/downloads/78768fec-0628-4ce4-b582-4748ec3f808e/%D0%BD%D0%B3-removebg-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4500" y="1500188"/>
            <a:ext cx="838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Овальная выноска 42"/>
          <p:cNvSpPr/>
          <p:nvPr/>
        </p:nvSpPr>
        <p:spPr>
          <a:xfrm>
            <a:off x="7048500" y="714375"/>
            <a:ext cx="1905000" cy="9286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[</a:t>
            </a:r>
            <a:r>
              <a:rPr lang="ru-RU" b="1" dirty="0">
                <a:solidFill>
                  <a:schemeClr val="tx1"/>
                </a:solidFill>
              </a:rPr>
              <a:t>Р, Л…</a:t>
            </a:r>
            <a:r>
              <a:rPr lang="en-US" b="1" dirty="0">
                <a:solidFill>
                  <a:schemeClr val="tx1"/>
                </a:solidFill>
              </a:rPr>
              <a:t>]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" name="Овальная выноска 43"/>
          <p:cNvSpPr/>
          <p:nvPr/>
        </p:nvSpPr>
        <p:spPr>
          <a:xfrm>
            <a:off x="10096500" y="285750"/>
            <a:ext cx="1905000" cy="9286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Папа купил легковой автомобиль</a:t>
            </a:r>
          </a:p>
        </p:txBody>
      </p:sp>
      <p:sp>
        <p:nvSpPr>
          <p:cNvPr id="5143" name="TextBox 47"/>
          <p:cNvSpPr txBox="1">
            <a:spLocks noChangeArrowheads="1"/>
          </p:cNvSpPr>
          <p:nvPr/>
        </p:nvSpPr>
        <p:spPr bwMode="auto">
          <a:xfrm>
            <a:off x="666751" y="5688014"/>
            <a:ext cx="2476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Произносит отдельные слова, выражающие  желания и потребности</a:t>
            </a:r>
          </a:p>
        </p:txBody>
      </p:sp>
      <p:pic>
        <p:nvPicPr>
          <p:cNvPr id="5144" name="Picture 30" descr="E:\100 тов\2_года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0751" y="3286126"/>
            <a:ext cx="2165349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5" name="TextBox 49"/>
          <p:cNvSpPr txBox="1">
            <a:spLocks noChangeArrowheads="1"/>
          </p:cNvSpPr>
          <p:nvPr/>
        </p:nvSpPr>
        <p:spPr bwMode="auto">
          <a:xfrm>
            <a:off x="2952751" y="4786313"/>
            <a:ext cx="190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Умеет строить фразы из 3-4 слов. </a:t>
            </a:r>
          </a:p>
          <a:p>
            <a:r>
              <a:rPr lang="ru-RU" sz="1400"/>
              <a:t>Усвоение грамматической структуры предложений</a:t>
            </a:r>
          </a:p>
        </p:txBody>
      </p:sp>
      <p:sp>
        <p:nvSpPr>
          <p:cNvPr id="5146" name="TextBox 50"/>
          <p:cNvSpPr txBox="1">
            <a:spLocks noChangeArrowheads="1"/>
          </p:cNvSpPr>
          <p:nvPr/>
        </p:nvSpPr>
        <p:spPr bwMode="auto">
          <a:xfrm>
            <a:off x="5048251" y="3929063"/>
            <a:ext cx="2286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Начало диалогической формы речи. </a:t>
            </a:r>
          </a:p>
          <a:p>
            <a:r>
              <a:rPr lang="ru-RU" sz="1400"/>
              <a:t>Поет песни, читает наизусть короткие стихи </a:t>
            </a:r>
          </a:p>
        </p:txBody>
      </p:sp>
      <p:sp>
        <p:nvSpPr>
          <p:cNvPr id="5147" name="TextBox 51"/>
          <p:cNvSpPr txBox="1">
            <a:spLocks noChangeArrowheads="1"/>
          </p:cNvSpPr>
          <p:nvPr/>
        </p:nvSpPr>
        <p:spPr bwMode="auto">
          <a:xfrm>
            <a:off x="7239001" y="3071813"/>
            <a:ext cx="24765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Пытается делать выводы и умозаключения. Составляет небольшие рассказы по картинке или игрушке. Большинство звуков произносит верно</a:t>
            </a:r>
          </a:p>
        </p:txBody>
      </p:sp>
      <p:sp>
        <p:nvSpPr>
          <p:cNvPr id="5148" name="TextBox 52"/>
          <p:cNvSpPr txBox="1">
            <a:spLocks noChangeArrowheads="1"/>
          </p:cNvSpPr>
          <p:nvPr/>
        </p:nvSpPr>
        <p:spPr bwMode="auto">
          <a:xfrm>
            <a:off x="9525001" y="2214563"/>
            <a:ext cx="219075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Совершенствуется диалоговая речь, активно развивается монологическая речь. </a:t>
            </a:r>
          </a:p>
          <a:p>
            <a:r>
              <a:rPr lang="ru-RU" sz="1400"/>
              <a:t>Произносит все звуки. </a:t>
            </a:r>
          </a:p>
          <a:p>
            <a:r>
              <a:rPr lang="ru-RU" sz="1400"/>
              <a:t>Умеет читать по слогам и писать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66751" y="0"/>
            <a:ext cx="10972800" cy="725488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Нарушения речевого развития ребенка</a:t>
            </a:r>
          </a:p>
        </p:txBody>
      </p:sp>
      <p:pic>
        <p:nvPicPr>
          <p:cNvPr id="6147" name="Picture 2" descr="https://o.remove.bg/downloads/109c21e1-a206-496a-847f-1624141a6ba1/offended-boy-pouted-lips-sitting-on-chair_99043-5247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1" y="1428750"/>
            <a:ext cx="28956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857251" y="4572001"/>
            <a:ext cx="2857500" cy="714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Бедный словарный запас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63001" y="2786064"/>
            <a:ext cx="2857500" cy="714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Неспособность построить монолог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77252" y="1285876"/>
            <a:ext cx="3143249" cy="714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звукопроизношения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251" y="1285875"/>
            <a:ext cx="4000500" cy="928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Несформированность лексико-грамматического строя речи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81500" y="5572126"/>
            <a:ext cx="3524251" cy="714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логического обоснования выводов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63000" y="4643439"/>
            <a:ext cx="3048000" cy="714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Бедная диалогическая речь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2000" y="2857501"/>
            <a:ext cx="3143251" cy="714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Несформированная связная речь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7334251" y="1785938"/>
            <a:ext cx="952500" cy="5000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334251" y="3214689"/>
            <a:ext cx="1238249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24751" y="4286250"/>
            <a:ext cx="1047749" cy="6429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4572000" y="1785938"/>
            <a:ext cx="1238251" cy="3571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4191000" y="3205164"/>
            <a:ext cx="1238251" cy="9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5858934" y="4928130"/>
            <a:ext cx="857250" cy="21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4000500" y="4429125"/>
            <a:ext cx="1143000" cy="571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0"/>
            <a:ext cx="10972800" cy="9397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Речевое развитие детей 3-4 лет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63" y="857232"/>
            <a:ext cx="10711467" cy="541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285728"/>
            <a:ext cx="109728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Речевое развитие детей 3-4 лет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11" y="1285860"/>
            <a:ext cx="1138951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166750"/>
            <a:ext cx="5657823" cy="269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66DFDBC-2A6A-4D96-A222-F74A2ACD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232" y="699088"/>
            <a:ext cx="8911687" cy="648636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ПРОВЕДЕНИЯ КОНКУРСА</a:t>
            </a:r>
            <a:endParaRPr lang="ru-RU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0FC402-9D88-4F1C-86AE-24C0D08BDC0A}"/>
              </a:ext>
            </a:extLst>
          </p:cNvPr>
          <p:cNvSpPr txBox="1"/>
          <p:nvPr/>
        </p:nvSpPr>
        <p:spPr>
          <a:xfrm>
            <a:off x="959975" y="1577812"/>
            <a:ext cx="10515599" cy="38472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Активизация деятельности дошкольных образовательных организаций по обучению детей правилам безопасного поведения на дорогах и профилактике детского дорожно-транспортного травматизма (ДДТТ).</a:t>
            </a:r>
          </a:p>
          <a:p>
            <a:pPr indent="450215" algn="just">
              <a:lnSpc>
                <a:spcPts val="2400"/>
              </a:lnSpc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Активизация – переход от состояния покоя к движению, развитию; пробуждение.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712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0"/>
            <a:ext cx="10972800" cy="7143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Речевое развитие детей 4-5 лет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928671"/>
            <a:ext cx="10896627" cy="561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285728"/>
            <a:ext cx="109728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Речевое развитие детей 4-5 лет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61" y="1214422"/>
            <a:ext cx="11366821" cy="47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956730"/>
            <a:ext cx="4670761" cy="290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785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Речевое развитие детей 5-6 лет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62" y="785794"/>
            <a:ext cx="1121128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285728"/>
            <a:ext cx="109728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Речевое развитие детей 5-6 лет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1962"/>
            <a:ext cx="12192000" cy="512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1734"/>
            <a:ext cx="5480053" cy="365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0"/>
            <a:ext cx="109728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Речевое развитие детей 6-7 лет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11" y="785795"/>
            <a:ext cx="11334829" cy="582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285728"/>
            <a:ext cx="109728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Речевое развитие детей 6-7 лет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11" y="1214422"/>
            <a:ext cx="11366821" cy="47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31400"/>
            <a:ext cx="5715040" cy="332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572" y="0"/>
            <a:ext cx="8911687" cy="613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ГБУ «Научный центр безопасности жизнедеятельности»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 награжден высшим призом «С заботой о детстве»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Программы «100 лучших товаров России»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10753" y="5961529"/>
            <a:ext cx="80054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https://test.tatarstan.ru/index.htm/news/2033310.htm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https://www.100best.ru/news/vsemirnaya-nedelya-kachestva-stala-uspeshnoy-dlya-tatarstana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931460" y="2537012"/>
            <a:ext cx="8491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 материалов по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образовательной области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развитие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63154" y="2958353"/>
          <a:ext cx="1943098" cy="2764494"/>
        </p:xfrm>
        <a:graphic>
          <a:graphicData uri="http://schemas.openxmlformats.org/presentationml/2006/ole">
            <p:oleObj spid="_x0000_s1027" name="Точечный рисунок" r:id="rId5" imgW="3514286" imgH="4885714" progId="PBrush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495363" y="3355094"/>
          <a:ext cx="3375212" cy="2404169"/>
        </p:xfrm>
        <a:graphic>
          <a:graphicData uri="http://schemas.openxmlformats.org/presentationml/2006/ole">
            <p:oleObj spid="_x0000_s1028" name="Точечный рисунок" r:id="rId6" imgW="5266667" imgH="3761905" progId="PBrush">
              <p:embed/>
            </p:oleObj>
          </a:graphicData>
        </a:graphic>
      </p:graphicFrame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15716" y="3003177"/>
            <a:ext cx="1864659" cy="271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5318" y="1111624"/>
            <a:ext cx="1736534" cy="146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2071396"/>
            <a:ext cx="8836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5005" y="3657599"/>
            <a:ext cx="5019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guncbgd@mail.ru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8(843) 5-333-776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61BFC8-27C1-456E-954C-22B3E88B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83" y="683053"/>
            <a:ext cx="9475572" cy="5757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КОНКУРСА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62C6EC-D72D-49D4-96DE-01B124BFA252}"/>
              </a:ext>
            </a:extLst>
          </p:cNvPr>
          <p:cNvSpPr txBox="1"/>
          <p:nvPr/>
        </p:nvSpPr>
        <p:spPr>
          <a:xfrm flipH="1">
            <a:off x="848651" y="1336119"/>
            <a:ext cx="107461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распространение передового педагогического опыта обучения детей правилам безопасного поведения на дорогах и профилактики ДДТТ в массовой практике ДОО Республики Татарстан;</a:t>
            </a:r>
          </a:p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внедрение инновационных форм и методов обучения детей правилам безопасного поведения на дорогах;</a:t>
            </a:r>
          </a:p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совершенствование разработок, учебно-методических пособий, рекомендаций по обучению детей правилам безопасного поведения на дорогах и профилактике ДДТТ в ДОО.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40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71EA91-EC5D-4B04-8F2B-510B158F023C}"/>
              </a:ext>
            </a:extLst>
          </p:cNvPr>
          <p:cNvSpPr txBox="1"/>
          <p:nvPr/>
        </p:nvSpPr>
        <p:spPr>
          <a:xfrm>
            <a:off x="1661160" y="1074965"/>
            <a:ext cx="9963150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ts val="18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Альметьевский муниципальный район (Центр развития ребенка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Бэлэкэч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Альметьевск) два пособия;</a:t>
            </a:r>
          </a:p>
          <a:p>
            <a:pPr indent="450215" algn="just">
              <a:lnSpc>
                <a:spcPts val="18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г. Казань (1. МБДОУ «Детский сад № 272 комбинированного вида», Советского района г. Казани. 2. МБДОУ «Детский сад № 24 комбинированного вида с татарским языком воспитания и обучения Вахитовского района г. Казани); </a:t>
            </a:r>
          </a:p>
          <a:p>
            <a:pPr indent="450215" algn="just">
              <a:lnSpc>
                <a:spcPts val="18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Кукморский муниципальный район (МБДОУ «Детский сад общеразвивающего вида № 4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Ляйсан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Кукмор) четыре пособия; </a:t>
            </a:r>
          </a:p>
          <a:p>
            <a:pPr indent="450215" algn="just">
              <a:lnSpc>
                <a:spcPts val="18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Сабинский муниципальный район (МБДОУ «Детский сад 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5 «Бэлэкэч»);</a:t>
            </a:r>
          </a:p>
          <a:p>
            <a:pPr indent="450215" algn="just">
              <a:lnSpc>
                <a:spcPts val="18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Менделеевский муниципальный район (МБДОУ «Детский сад комбинированного вида № 8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Сандугачым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»);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Тетюшский муниципальный район МБДОУ «Детский сад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Рябинушка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два пособия.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81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071963-AC39-4C19-8CF5-28CE0E85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445970"/>
            <a:ext cx="10277703" cy="109722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ПОРЯДОК ПРОВЕДЕНИЯ КОНКУРСА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E0EEDC4-5F3C-41FD-88C9-B679EB0E0714}"/>
              </a:ext>
            </a:extLst>
          </p:cNvPr>
          <p:cNvSpPr txBox="1"/>
          <p:nvPr/>
        </p:nvSpPr>
        <p:spPr>
          <a:xfrm flipH="1">
            <a:off x="1094241" y="1778323"/>
            <a:ext cx="10803256" cy="418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проводится в два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этапа: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 районный (городской) – до 1 марта 2022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года;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 – республиканский – с 7 марта до 1 апреля 2022 года.</a:t>
            </a:r>
          </a:p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республиканский этап Конкурса направляются материалы ДОО, занявших первые места на районных (городских)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этапах.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28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50EA6F-4839-40D1-9CAB-C0F56930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96" y="594696"/>
            <a:ext cx="10346430" cy="61595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ПОРЯДОК ПРОВЕДЕНИЯ КОНКУРСА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3DA8BF-610B-4901-91A9-F197589E4056}"/>
              </a:ext>
            </a:extLst>
          </p:cNvPr>
          <p:cNvSpPr txBox="1"/>
          <p:nvPr/>
        </p:nvSpPr>
        <p:spPr>
          <a:xfrm>
            <a:off x="504825" y="1504950"/>
            <a:ext cx="1091565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ЖЮРИ определяет 10 лучших работ среди ДОО 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лучших работ среди воспитателей, по 5 работ среди городских и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 среди сельских детских садов. </a:t>
            </a:r>
          </a:p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Очный этап Конкурса среди воспитателей включает в себя следующие задания:</a:t>
            </a:r>
          </a:p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теоретический экзамен по правилам дорожного движения;</a:t>
            </a:r>
          </a:p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фрагмент занятия с детьми 10 – 15 минут;</a:t>
            </a:r>
          </a:p>
          <a:p>
            <a:pPr indent="450215"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фрагмент занятия или мероприятия с родителями.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53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77B3AE-C082-4754-9BBA-6724B655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32" y="624110"/>
            <a:ext cx="10181968" cy="112849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ПРЕДСТАВЛЕНИЯ ЗАЯВОК И МАТЕРИАЛОВ ДЛЯ УЧАСТИЯ ВО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ЭТАПЕ КОНКУРСА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6DDBB0-6130-4EFE-B616-9AA8A8AB91D2}"/>
              </a:ext>
            </a:extLst>
          </p:cNvPr>
          <p:cNvSpPr txBox="1"/>
          <p:nvPr/>
        </p:nvSpPr>
        <p:spPr>
          <a:xfrm>
            <a:off x="838200" y="2181225"/>
            <a:ext cx="10363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районных и городских конкурсных комиссий (приложения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№№2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3, 4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представляют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материалы победителей районных (городских) дошкольных образовательных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марта 2022 г в УГИБДД МВД по Республике Татарстан по адресу: г. Казань, ул. Оренбургский тракт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 5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433.</a:t>
            </a:r>
          </a:p>
          <a:p>
            <a:pPr indent="450215" algn="just"/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39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300AC1-8DFF-47DE-B55C-603C2E9C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302" y="365126"/>
            <a:ext cx="9611497" cy="103118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СОДЕРЖАНИЮ И ОФОРМЛЕНИЮ КОНКУРСНЫХ МАТЕРИАЛОВ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5ABB08-F63D-49E5-A482-B8603E719D68}"/>
              </a:ext>
            </a:extLst>
          </p:cNvPr>
          <p:cNvSpPr txBox="1"/>
          <p:nvPr/>
        </p:nvSpPr>
        <p:spPr>
          <a:xfrm flipH="1">
            <a:off x="1071564" y="1337898"/>
            <a:ext cx="1091564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Конкурсные материалы должны содержать: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выписку из протокола заседания оргкомитета по подведению итогов Конкурса в районе (городе) среди ДОО и среди воспитателей ДОО;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номинации «Лучший воспитатель ДОО по обучению детей правилам безопасного поведения на дорогах и пропаганде БДД среди родителей»: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справку об отсутствии случаев детского дорожно-транспортного травматизма с воспитанниками данной ДОО в течение последних 2-х лет, заверенную подразделением ГИБДД района (города). 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55083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1836</TotalTime>
  <Words>1739</Words>
  <Application>Microsoft Office PowerPoint</Application>
  <PresentationFormat>Произвольный</PresentationFormat>
  <Paragraphs>131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Легкий дым</vt:lpstr>
      <vt:lpstr>Точечный рисунок</vt:lpstr>
      <vt:lpstr> ТРЕБОВАНИЯ К ОФОРМЛЕНИЮ  КОНКУРСНЫХ МАТЕРИАЛОВ ДЛЯ УЧАСТИЯ В РЕСПУБЛИКАНСКОМ СМОТРЕ-КОНКУРСЕ «ЗЕЛЕНЫЙ ОГОНЕК – 2022» </vt:lpstr>
      <vt:lpstr>СОДЕРЖАНИЕ ЗОНАЛЬНОГО СЕМИНАРА</vt:lpstr>
      <vt:lpstr>ЦЕЛЬ ПРОВЕДЕНИЯ КОНКУРСА</vt:lpstr>
      <vt:lpstr>ЗАДАЧИ КОНКУРСА  </vt:lpstr>
      <vt:lpstr>Слайд 5</vt:lpstr>
      <vt:lpstr>ОРГАНИЗАЦИЯ И ПОРЯДОК ПРОВЕДЕНИЯ КОНКУРСА </vt:lpstr>
      <vt:lpstr>ОРГАНИЗАЦИЯ И ПОРЯДОК ПРОВЕДЕНИЯ КОНКУРСА</vt:lpstr>
      <vt:lpstr>СРОКИ ПРЕДСТАВЛЕНИЯ ЗАЯВОК И МАТЕРИАЛОВ ДЛЯ УЧАСТИЯ ВО 2-М ЭТАПЕ КОНКУРСА</vt:lpstr>
      <vt:lpstr>ТРЕБОВАНИЯ К СОДЕРЖАНИЮ И ОФОРМЛЕНИЮ КОНКУРСНЫХ МАТЕРИАЛОВ  </vt:lpstr>
      <vt:lpstr>ТРЕБОВАНИЯ  К СОДЕРЖАНИЮ  И ОФОРМЛЕНИЮ КОНКУРСНЫХ МАТЕРИАЛОВ</vt:lpstr>
      <vt:lpstr>ПОДБОРКА КОНКУРСНЫХ МАТЕРИАЛОВ ВОСПИТАТЕЛЯ ДОЛЖНА ВКЛЮЧАТЬ В СЕБЯ:  </vt:lpstr>
      <vt:lpstr>ПОДБОРКА КОНКУРСНЫХ МАТЕРИАЛОВ ВОСПИТАТЕЛЯ ДОЛЖНА ВКЛЮЧАТЬ В СЕБЯ:</vt:lpstr>
      <vt:lpstr>ПОДБОРКА КОНКУРСНЫХ МАТЕРИАЛОВ ВОСПИТАТЕЛЯ ДОЛЖНА ВКЛЮЧАТЬ В СЕБЯ:    </vt:lpstr>
      <vt:lpstr>ПОДБОРКА КОНКУРСНЫХ МАТЕРИАЛОВ ВОСПИТАТЕЛЯ ДОЛЖНА ВКЛЮЧАТЬ В СЕБЯ:</vt:lpstr>
      <vt:lpstr>ПОДБОРКА КОНКУРСНЫХ МАТЕРИАЛОВ ВОСПИТАТЕЛЯ ДОЛЖНА ВКЛЮЧАТЬ В СЕБЯ:</vt:lpstr>
      <vt:lpstr>ПОДБОРКА КОНКУРСНЫХ МАТЕРИАЛОВ ВОСПИТАТЕЛЯ ДОЛЖНА ВКЛЮЧАТЬ В СЕБЯ:</vt:lpstr>
      <vt:lpstr>КРИТЕРИИ ОЦЕНКИ КОНКУРСНЫХ МАТЕРИАЛОВ ДОО </vt:lpstr>
      <vt:lpstr>Слайд 18</vt:lpstr>
      <vt:lpstr>КРИТЕРИИ ОЦЕНКИ КОНКУРСНЫХ МАТЕРИАЛОВ ДОО </vt:lpstr>
      <vt:lpstr>КРИТЕРИИ ОЦЕНКИ КОНКУРСНЫХ МАТЕРИАЛОВ ДОО </vt:lpstr>
      <vt:lpstr>КРИТЕРИИ ОЦЕНКИ КОНКУРСНЫХ МАТЕРИАЛОВ ВОСПИТАТЕЛЕЙ</vt:lpstr>
      <vt:lpstr>КРИТЕРИИ ОЦЕНКИ КОНКУРСНЫХ МАТЕРИАЛОВ ВОСПИТАТЕЛЕЙ</vt:lpstr>
      <vt:lpstr>КРИТЕРИИ ОЦЕНКИ КОНКУРСНЫХ МАТЕРИАЛОВ ВОСПИТАТЕЛЕЙ</vt:lpstr>
      <vt:lpstr>КРИТЕРИИ ОЦЕНКИ КОНКУРСНЫХ МАТЕРИАЛОВ ВОСПИТАТЕЛЕЙ</vt:lpstr>
      <vt:lpstr>РЕЧЕВОЕ РАЗВИТИЕ ДОШКОЛЬНИКОВ</vt:lpstr>
      <vt:lpstr>Онтогенез речевого развития дошкольника</vt:lpstr>
      <vt:lpstr>Нарушения речевого развития ребенка</vt:lpstr>
      <vt:lpstr>Речевое развитие детей 3-4 лет</vt:lpstr>
      <vt:lpstr>Речевое развитие детей 3-4 лет</vt:lpstr>
      <vt:lpstr>Речевое развитие детей 4-5 лет</vt:lpstr>
      <vt:lpstr>Речевое развитие детей 4-5 лет</vt:lpstr>
      <vt:lpstr>Речевое развитие детей 5-6 лет</vt:lpstr>
      <vt:lpstr>Речевое развитие детей 5-6 лет</vt:lpstr>
      <vt:lpstr>Речевое развитие детей 6-7 лет</vt:lpstr>
      <vt:lpstr>Речевое развитие детей 6-7 лет</vt:lpstr>
      <vt:lpstr>ГБУ «Научный центр безопасности жизнедеятельности»  награжден высшим призом «С заботой о детстве»  Программы «100 лучших товаров России» 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Попов</dc:creator>
  <cp:lastModifiedBy>User</cp:lastModifiedBy>
  <cp:revision>36</cp:revision>
  <dcterms:created xsi:type="dcterms:W3CDTF">2021-11-04T09:28:41Z</dcterms:created>
  <dcterms:modified xsi:type="dcterms:W3CDTF">2021-12-15T13:42:56Z</dcterms:modified>
</cp:coreProperties>
</file>