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8" r:id="rId5"/>
    <p:sldId id="263" r:id="rId6"/>
    <p:sldId id="265" r:id="rId7"/>
    <p:sldId id="266" r:id="rId8"/>
    <p:sldId id="268" r:id="rId9"/>
    <p:sldId id="262" r:id="rId10"/>
    <p:sldId id="269" r:id="rId11"/>
    <p:sldId id="270" r:id="rId12"/>
    <p:sldId id="271" r:id="rId13"/>
    <p:sldId id="273" r:id="rId14"/>
    <p:sldId id="274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50" d="100"/>
          <a:sy n="150" d="100"/>
        </p:scale>
        <p:origin x="-420" y="10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rgbClr val="9CB86E"/>
            </a:gs>
            <a:gs pos="100000">
              <a:srgbClr val="156B13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B1BB8-18F9-4567-8EAF-3A5566F0296E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842C2-4098-49DD-8E3A-DAC3B4CCE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ilto:guncbgd@mail.r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"/>
          <p:cNvSpPr>
            <a:spLocks noChangeArrowheads="1"/>
          </p:cNvSpPr>
          <p:nvPr/>
        </p:nvSpPr>
        <p:spPr bwMode="auto">
          <a:xfrm>
            <a:off x="179388" y="4076700"/>
            <a:ext cx="8964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357188" y="2214554"/>
            <a:ext cx="87868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рабочей тетради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образовательной области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«Речевое развитие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для подготовительной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школе группы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(для участия в конкурсе «Зеленый огонек-2022»)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Выступает: к.п.н., ведущий научный сотрудник</a:t>
            </a: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отдела «БДД» Н.И. Рахматуллина</a:t>
            </a:r>
            <a:endParaRPr lang="ru-RU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ru-RU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Казань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>
              <a:spcBef>
                <a:spcPts val="600"/>
              </a:spcBef>
            </a:pP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" y="1214438"/>
            <a:ext cx="84296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cap="all" dirty="0">
                <a:latin typeface="Times New Roman" pitchFamily="18" charset="0"/>
                <a:cs typeface="Times New Roman" pitchFamily="18" charset="0"/>
              </a:rPr>
              <a:t>«Научный центр безопасности жизнедеятельности»</a:t>
            </a:r>
          </a:p>
        </p:txBody>
      </p:sp>
      <p:pic>
        <p:nvPicPr>
          <p:cNvPr id="3077" name="Picture 6" descr="C:\Users\User\Desktop\Эмблема НЦБЖД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4285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Образец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12. Закрепление правил безопасного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поведения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во время движения на велосипеде.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14422"/>
            <a:ext cx="6519858" cy="521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Образец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12. Закрепление правил безопасного поведения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время движения на велосипеде.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260" y="1071546"/>
            <a:ext cx="441849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Образец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12. Закрепление правил безопасного </a:t>
            </a:r>
            <a:r>
              <a:rPr lang="ru-RU" sz="2700" b="1">
                <a:latin typeface="Times New Roman" pitchFamily="18" charset="0"/>
                <a:cs typeface="Times New Roman" pitchFamily="18" charset="0"/>
              </a:rPr>
              <a:t>поведения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время движения на велосипеде.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140569"/>
            <a:ext cx="6186508" cy="571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Конспект занятия с использованием рабочей тетради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8929718" cy="6000768"/>
          </a:xfrm>
        </p:spPr>
        <p:txBody>
          <a:bodyPr>
            <a:normAutofit fontScale="47500" lnSpcReduction="20000"/>
          </a:bodyPr>
          <a:lstStyle/>
          <a:p>
            <a:pPr marL="174625" indent="536575">
              <a:lnSpc>
                <a:spcPct val="120000"/>
              </a:lnSpc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marL="174625" lvl="0" indent="536575">
              <a:lnSpc>
                <a:spcPct val="120000"/>
              </a:lnSpc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Задачи (</a:t>
            </a:r>
            <a:r>
              <a:rPr lang="ru-RU" altLang="ko-KR" sz="42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разделам образовательной области «Речевое развитие»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4625" lvl="0" indent="536575">
              <a:lnSpc>
                <a:spcPct val="120000"/>
              </a:lnSpc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Развивающая речевая среда (наглядные дидактические материалы, игрушки, технические средства, настольные игры, плакаты, детские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книги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 т.д.)</a:t>
            </a:r>
          </a:p>
          <a:p>
            <a:pPr marL="174625" lvl="0" indent="536575">
              <a:lnSpc>
                <a:spcPct val="120000"/>
              </a:lnSpc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Основные термины</a:t>
            </a:r>
          </a:p>
          <a:p>
            <a:pPr marL="174625" lvl="0" indent="536575">
              <a:lnSpc>
                <a:spcPct val="120000"/>
              </a:lnSpc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Ход ООД</a:t>
            </a:r>
          </a:p>
          <a:p>
            <a:pPr marL="174625" lvl="0" indent="536575">
              <a:lnSpc>
                <a:spcPct val="120000"/>
              </a:lnSpc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Организационный момент (показ сюжетной иллюстрации, сюрпризный момент, художественное слово,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аудиовидеозапись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4625" lvl="0" indent="536575">
              <a:lnSpc>
                <a:spcPct val="120000"/>
              </a:lnSpc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Актуализация опорных знаний и представлений</a:t>
            </a:r>
          </a:p>
          <a:p>
            <a:pPr marL="174625" lvl="0" indent="536575">
              <a:lnSpc>
                <a:spcPct val="120000"/>
              </a:lnSpc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Изучение нового (</a:t>
            </a:r>
            <a:r>
              <a:rPr lang="ru-RU" altLang="ko-KR" sz="42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разделам образовательной области «Речевое развитие»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в форме рассказа педагога, беседы (вопрос-ответ), дидактических игр, практических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заданий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 др.)</a:t>
            </a:r>
          </a:p>
          <a:p>
            <a:pPr marL="174625" lvl="0" indent="536575">
              <a:lnSpc>
                <a:spcPct val="120000"/>
              </a:lnSpc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</a:p>
          <a:p>
            <a:pPr marL="174625" lvl="0" indent="536575">
              <a:lnSpc>
                <a:spcPct val="120000"/>
              </a:lnSpc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Обобщение и закрепление материала (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, практические задания, графические диктанты, дидактические игры, подвижные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 др.)</a:t>
            </a:r>
          </a:p>
          <a:p>
            <a:pPr marL="174625" lvl="0" indent="536575">
              <a:lnSpc>
                <a:spcPct val="120000"/>
              </a:lnSpc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Рефлексия</a:t>
            </a:r>
          </a:p>
          <a:p>
            <a:pPr lvl="0">
              <a:buFontTx/>
              <a:buChar char="-"/>
            </a:pPr>
            <a:endParaRPr lang="ru-RU" dirty="0" smtClean="0"/>
          </a:p>
          <a:p>
            <a:pPr lvl="0">
              <a:buFontTx/>
              <a:buChar char="-"/>
            </a:pPr>
            <a:endParaRPr lang="ru-RU" dirty="0" smtClean="0"/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Опросник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для республиканского обучающего семинара по подготовке материалов для участия в смотре-конкурсе «Зеленый огонек-2022»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43512"/>
            <a:ext cx="8229600" cy="98265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https://onlinetestpad.com/dqgpzihsvk5mi</a:t>
            </a:r>
          </a:p>
          <a:p>
            <a:endParaRPr lang="ru-RU" dirty="0"/>
          </a:p>
        </p:txBody>
      </p:sp>
      <p:pic>
        <p:nvPicPr>
          <p:cNvPr id="4" name="shape1025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3571868" y="2500306"/>
            <a:ext cx="2357443" cy="22431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714375" y="4214813"/>
            <a:ext cx="77755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  <a:hlinkClick r:id="rId2"/>
              </a:rPr>
              <a:t>guncbgd@mail.ru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8(843) 5-333-776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000125" y="0"/>
            <a:ext cx="73580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Государственное бюджетное учреждение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«Научный центр безопасности жизнедеятельности»</a:t>
            </a:r>
          </a:p>
        </p:txBody>
      </p:sp>
      <p:pic>
        <p:nvPicPr>
          <p:cNvPr id="14340" name="Picture 6" descr="C:\Users\User\Desktop\Эмблема НЦБЖД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1214438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Рабочие тетради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образовательной области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«Речевое развитие» для подготовительной к школе группы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1"/>
            <a:ext cx="1571636" cy="223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143380"/>
            <a:ext cx="172099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285860"/>
            <a:ext cx="1571636" cy="22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29066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1571612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285860"/>
            <a:ext cx="155918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3929066"/>
            <a:ext cx="16430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44" y="1500174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4143380"/>
            <a:ext cx="153134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44" y="3929066"/>
            <a:ext cx="157163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472518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Содержание рабочих тетрадей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образовательной области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«Речевое развитие» для подготовительной к школе группы</a:t>
            </a:r>
            <a:endParaRPr lang="ru-RU" sz="2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3929090" cy="512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57298"/>
            <a:ext cx="3857652" cy="52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571612"/>
            <a:ext cx="634389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2428844"/>
            <a:ext cx="657627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1285860"/>
            <a:ext cx="6474412" cy="41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2000216"/>
            <a:ext cx="351342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2071678"/>
            <a:ext cx="3411528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80" y="1714488"/>
            <a:ext cx="3248030" cy="41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1714488"/>
            <a:ext cx="3624264" cy="37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Пример СОДЕРЖАНИЯ рабочей тетради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 по речевому </a:t>
            </a:r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развитию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подготовительной к школе группы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6500858" cy="4525963"/>
          </a:xfrm>
        </p:spPr>
        <p:txBody>
          <a:bodyPr>
            <a:noAutofit/>
          </a:bodyPr>
          <a:lstStyle/>
          <a:p>
            <a:pPr marL="1588" indent="37465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Пояснительная записка.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Ориентирование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окружающей местности. Ориентирование на схеме микрорайона. Определение и построение безопасного маршрута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2. Назначение дороги и ее элементов.</a:t>
            </a:r>
          </a:p>
          <a:p>
            <a:pPr marL="1588" indent="374650">
              <a:buNone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Предупреждающие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дорожные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знаки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588" indent="374650">
              <a:buNone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Запрещающие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дорожные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знаки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588" indent="374650">
              <a:buNone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Предписывающие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дорожные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знаки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6. Дорожные знаки особых предписаний. </a:t>
            </a:r>
          </a:p>
          <a:p>
            <a:pPr marL="1588" indent="374650">
              <a:buNone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Информационные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дорожные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знаки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588" indent="374650">
              <a:buNone/>
            </a:pP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8.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Знаки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сервиса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9. Правила безопасного поведения на дороге. 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10. Правила безопасного поведения во время катания на санках, коньках, лыжах в населенном пункте.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11. Правила безопасного и культурного поведения при посадке, высадке и в салонах маршрутных транспортных средств, легковом автомобиле.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12. Правила безопасного поведения во время езды на велосипеде. Защитная экипировка. Дорожные знаки для велосипедиста. Обслуживание и уход за велосипедом.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13. Погодные условия и их влияние на безопасность дорожного движения. 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14. Закрепление порядка действий на дорогах при скрытых опасностях, дорожных ловушках, на дворовых территориях.</a:t>
            </a:r>
          </a:p>
          <a:p>
            <a:pPr marL="1588" indent="37465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15.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Роль инспектора дорожно-патрульной службы в регулировании движения транспортных средств и пешеходов по дорогам.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5140" y="1500174"/>
            <a:ext cx="228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225" algn="ctr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altLang="ko-KR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Разделы образовательной области «Речевое развитие»</a:t>
            </a:r>
          </a:p>
          <a:p>
            <a:pPr lvl="0" indent="22225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01613" algn="l"/>
              </a:tabLst>
            </a:pPr>
            <a:r>
              <a:rPr lang="ru-RU" altLang="ko-KR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словаря. Развивающая речевая среда.</a:t>
            </a:r>
            <a:endParaRPr lang="ru-RU" altLang="ko-K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22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01613" algn="l"/>
              </a:tabLst>
            </a:pPr>
            <a:r>
              <a:rPr lang="ru-RU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Звуковая культура</a:t>
            </a:r>
            <a:r>
              <a:rPr lang="en-US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ko-KR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речи</a:t>
            </a:r>
            <a:r>
              <a:rPr lang="en-US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altLang="ko-K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22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01613" algn="l"/>
              </a:tabLst>
            </a:pPr>
            <a:r>
              <a:rPr lang="ru-RU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Грамматический строй речи.</a:t>
            </a:r>
            <a:endParaRPr lang="ru-RU" altLang="ko-K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01613" algn="l"/>
              </a:tabLst>
            </a:pPr>
            <a:r>
              <a:rPr lang="en-US" altLang="ko-KR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</a:t>
            </a:r>
            <a:r>
              <a:rPr lang="en-US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</a:t>
            </a:r>
            <a:r>
              <a:rPr lang="en-US" altLang="ko-KR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обучению</a:t>
            </a:r>
            <a:r>
              <a:rPr lang="en-US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ko-KR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грамоте</a:t>
            </a:r>
            <a:r>
              <a:rPr lang="en-US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altLang="ko-K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22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01613" algn="l"/>
              </a:tabLst>
            </a:pPr>
            <a:r>
              <a:rPr lang="ru-RU" altLang="ko-KR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Связная речь. </a:t>
            </a:r>
            <a:endParaRPr lang="ru-RU" altLang="ko-K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Пример заданий по разделу «</a:t>
            </a:r>
            <a:r>
              <a:rPr lang="ru-RU" altLang="ko-KR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словаря. Развивающая речевая среда»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198" y="1785926"/>
            <a:ext cx="3071802" cy="5072074"/>
          </a:xfrm>
        </p:spPr>
        <p:txBody>
          <a:bodyPr>
            <a:normAutofit fontScale="32500" lnSpcReduction="20000"/>
          </a:bodyPr>
          <a:lstStyle/>
          <a:p>
            <a:pPr marL="0" indent="261938" algn="just">
              <a:buNone/>
              <a:tabLst>
                <a:tab pos="0" algn="l"/>
              </a:tabLst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Совершенствовать речь детей как средство общения. Применяя дорожные знаки, рекомендованные для изучения в подготовительной группе, знакомить детей с символьными изображениями на панелях дорожных знаков, учить понимать смысл этой информации и объяснять ее с помощью речи.</a:t>
            </a:r>
          </a:p>
          <a:p>
            <a:pPr marL="0" indent="261938" algn="just">
              <a:buNone/>
              <a:tabLst>
                <a:tab pos="0" algn="l"/>
              </a:tabLst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Ход ООД</a:t>
            </a:r>
          </a:p>
          <a:p>
            <a:pPr marL="0" indent="261938" algn="just">
              <a:buNone/>
              <a:tabLst>
                <a:tab pos="0" algn="l"/>
              </a:tabLst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На основе серии фотографий с изображением участков дорог в городах и поселках и карточек с изображениями информационных знаков (формы, цвета) дети соединяют фотографии с соответствующим дорожным знаком, объясняя свой выбор, учатся составлять описательный рассказ, высказывать и обосновывать свою точку зрения. Педагог стимулирует детей давать полные ответы (строить простые и сложные предложения), используя самостоятельные части речи и слова, определяющие положение предметов в пространстве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5857892"/>
            <a:ext cx="738938" cy="77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929066"/>
            <a:ext cx="704853" cy="72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928662" y="857232"/>
            <a:ext cx="7218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6. Закрепление знаний об информационных знаках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214686"/>
            <a:ext cx="1643074" cy="102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5572140"/>
            <a:ext cx="17145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3000372"/>
            <a:ext cx="755352" cy="73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929198"/>
            <a:ext cx="76339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428860" y="2357430"/>
            <a:ext cx="185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Дорожный знак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3372" y="2357430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Изображение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357430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Форма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3042" y="2357430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Цвет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57158" y="2857496"/>
            <a:ext cx="785818" cy="6429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3714752"/>
            <a:ext cx="642942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7158" y="4500570"/>
            <a:ext cx="857256" cy="1214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357158" y="5786454"/>
            <a:ext cx="785818" cy="85723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лако 23"/>
          <p:cNvSpPr/>
          <p:nvPr/>
        </p:nvSpPr>
        <p:spPr>
          <a:xfrm>
            <a:off x="1428728" y="2928934"/>
            <a:ext cx="1000132" cy="785818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лако 24"/>
          <p:cNvSpPr/>
          <p:nvPr/>
        </p:nvSpPr>
        <p:spPr>
          <a:xfrm>
            <a:off x="1571604" y="3929066"/>
            <a:ext cx="857256" cy="857256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лако 25"/>
          <p:cNvSpPr/>
          <p:nvPr/>
        </p:nvSpPr>
        <p:spPr>
          <a:xfrm>
            <a:off x="1571604" y="5000636"/>
            <a:ext cx="928694" cy="7858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лако 26"/>
          <p:cNvSpPr/>
          <p:nvPr/>
        </p:nvSpPr>
        <p:spPr>
          <a:xfrm>
            <a:off x="1643042" y="6000744"/>
            <a:ext cx="785818" cy="857256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0" y="1285860"/>
            <a:ext cx="6357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Какие информационные знаки ты знаешь? Какие они бывают по форме цвету?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Найди соответствующий рисунку информационный дорожный знак, соедини его с подходящим цветом и формой.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9" y="4357694"/>
            <a:ext cx="171451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72518" cy="92867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Пример заданий по разделу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Звуковая </a:t>
            </a:r>
            <a:r>
              <a:rPr lang="ru-RU" altLang="ko-KR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культура</a:t>
            </a:r>
            <a:r>
              <a:rPr lang="en-US" altLang="ko-KR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речи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001056" cy="1357322"/>
          </a:xfrm>
        </p:spPr>
        <p:txBody>
          <a:bodyPr>
            <a:normAutofit fontScale="47500" lnSpcReduction="20000"/>
          </a:bodyPr>
          <a:lstStyle/>
          <a:p>
            <a:pPr marL="82550" indent="280988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Покажи и назови предметы, в названии которых согласный звук [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] звучит твердо. В каких словах звук [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’] звучит мягко?</a:t>
            </a:r>
          </a:p>
          <a:p>
            <a:pPr marL="82550" indent="280988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Соедини с синим грузовым автомобилем слова, в которых звук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твердый, с зеленым грузовым автомобилем - слова, в которых звук [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’] звучит мягко.</a:t>
            </a:r>
          </a:p>
          <a:p>
            <a:endParaRPr lang="ru-RU" dirty="0"/>
          </a:p>
        </p:txBody>
      </p:sp>
      <p:sp>
        <p:nvSpPr>
          <p:cNvPr id="15362" name="AutoShape 2" descr="https://img2.freepng.ru/20180906/cp/kisspng-car-commercial-vehicle-daf-trucks-semi-trailer-tru-daf-bilddatenbank-daf-trucks-schweiz-5b90d948ebe0e3.599895691536219464966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 descr="https://o.remove.bg/downloads/4dec717a-619b-4478-ae1e-fe312db8fe15/%D1%81%D0%B8%D0%BD%D0%B8%D0%B9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071810"/>
            <a:ext cx="2400273" cy="1388286"/>
          </a:xfrm>
          <a:prstGeom prst="rect">
            <a:avLst/>
          </a:prstGeom>
          <a:noFill/>
        </p:spPr>
      </p:pic>
      <p:pic>
        <p:nvPicPr>
          <p:cNvPr id="15366" name="Picture 6" descr="https://o.remove.bg/downloads/11ced5a1-8aef-4d91-8108-4d7fc874f411/%D0%B7%D0%B5%D0%B4%D0%B5%D0%B3%D1%8B%D0%B9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4643446"/>
            <a:ext cx="2090675" cy="1571636"/>
          </a:xfrm>
          <a:prstGeom prst="rect">
            <a:avLst/>
          </a:prstGeom>
          <a:noFill/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285720" y="2714620"/>
          <a:ext cx="1581147" cy="981660"/>
        </p:xfrm>
        <a:graphic>
          <a:graphicData uri="http://schemas.openxmlformats.org/presentationml/2006/ole">
            <p:oleObj spid="_x0000_s15367" name="Точечный рисунок" r:id="rId5" imgW="2219635" imgH="1380952" progId="PBrush">
              <p:embed/>
            </p:oleObj>
          </a:graphicData>
        </a:graphic>
      </p:graphicFrame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285720" y="3857628"/>
          <a:ext cx="1609725" cy="1190625"/>
        </p:xfrm>
        <a:graphic>
          <a:graphicData uri="http://schemas.openxmlformats.org/presentationml/2006/ole">
            <p:oleObj spid="_x0000_s15369" name="Точечный рисунок" r:id="rId6" imgW="2048161" imgH="1514686" progId="PBrush">
              <p:embed/>
            </p:oleObj>
          </a:graphicData>
        </a:graphic>
      </p:graphicFrame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285720" y="5214950"/>
          <a:ext cx="1395010" cy="1428760"/>
        </p:xfrm>
        <a:graphic>
          <a:graphicData uri="http://schemas.openxmlformats.org/presentationml/2006/ole">
            <p:oleObj spid="_x0000_s15371" name="Точечный рисунок" r:id="rId7" imgW="1324160" imgH="1343212" progId="PBrush">
              <p:embed/>
            </p:oleObj>
          </a:graphicData>
        </a:graphic>
      </p:graphicFrame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06" y="2643182"/>
            <a:ext cx="165380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5286388"/>
            <a:ext cx="158804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44" y="3929066"/>
            <a:ext cx="1666879" cy="125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429256" y="1810464"/>
            <a:ext cx="371474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Применяя термины и понятия правил безопасного поведения на дорогах, закреплять правильное, отчетливое произношение согласных звуков изолированно, в словах и словосочетаниях. Развивать артикуляционный аппарат и интонационную выразительность. Развивать у детей способность к анализу и синтезу речевых звуков, т.е. фонематический слух, обеспечивающий восприятие фонем родного языка.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Ход ООД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закрепления произношения согласного звука [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] педагог предлагает рассмотреть изображения транспортных средств, дорожной и социальной среды. Дети называют, что изображено, и отмечают слова, в которых есть твердые согласные звуки [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слова, в которых есть мягкие согласные звуки [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’]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Можно предложить детям игру-соревнование по нахождению данных звуков – в начале, середине или  конце слова, определения количества звуков в слове.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Пример заданий по разделу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Грамматический </a:t>
            </a:r>
            <a:r>
              <a:rPr lang="ru-RU" altLang="ko-KR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строй 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речи. </a:t>
            </a:r>
            <a:b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altLang="ko-KR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</a:t>
            </a:r>
            <a:r>
              <a:rPr lang="en-US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</a:t>
            </a:r>
            <a:r>
              <a:rPr lang="en-US" altLang="ko-KR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обучению</a:t>
            </a:r>
            <a:r>
              <a:rPr lang="en-US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грамоте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928802"/>
            <a:ext cx="7786742" cy="911213"/>
          </a:xfrm>
        </p:spPr>
        <p:txBody>
          <a:bodyPr>
            <a:normAutofit lnSpcReduction="10000"/>
          </a:bodyPr>
          <a:lstStyle/>
          <a:p>
            <a:pPr marL="0" indent="3683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Назови транспортные средства в единственном и множественном числе. Например, автомобиль – автомобили; один автомобиль, два автомобиля, пять автомобилей.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142984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Закрепление умения детей образовывать (по образцу) однокоренные слова, существительные с суффиксами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500570"/>
            <a:ext cx="4903400" cy="210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1472" y="3786190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назвать человека (людей), который управляет велосипедом?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мнемодорожку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786058"/>
            <a:ext cx="1604964" cy="9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786058"/>
            <a:ext cx="1214438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786058"/>
            <a:ext cx="15097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2786058"/>
            <a:ext cx="164782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3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Пример заданий по разделу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Связная </a:t>
            </a:r>
            <a:r>
              <a:rPr lang="ru-RU" altLang="ko-KR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речь</a:t>
            </a:r>
            <a:r>
              <a:rPr lang="ru-RU" altLang="ko-KR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857364"/>
            <a:ext cx="4471990" cy="4268799"/>
          </a:xfrm>
        </p:spPr>
        <p:txBody>
          <a:bodyPr>
            <a:normAutofit/>
          </a:bodyPr>
          <a:lstStyle/>
          <a:p>
            <a:pPr marL="0" indent="536575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 изображение и составь по нему рассказ.</a:t>
            </a:r>
          </a:p>
          <a:p>
            <a:pPr marL="0" indent="536575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«Дети в защитной экипировке поехали на прогулку на велосипедах». Произнеси это предложение с разной интонацией: сообщая, спрашивая, восклицая.</a:t>
            </a:r>
          </a:p>
          <a:p>
            <a:pPr marL="0" indent="536575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Придумай предложения со словами «сяду», «поеду», «кручу».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14554"/>
            <a:ext cx="3714776" cy="314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Образец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12. Закрепление правил безопасного поведения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время движения на велосипеде.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14422"/>
            <a:ext cx="603251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735</Words>
  <Application>Microsoft Office PowerPoint</Application>
  <PresentationFormat>Экран (4:3)</PresentationFormat>
  <Paragraphs>90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Точечный рисунок</vt:lpstr>
      <vt:lpstr>Слайд 1</vt:lpstr>
      <vt:lpstr>Рабочие тетради по образовательной области  «Речевое развитие» для подготовительной к школе группы </vt:lpstr>
      <vt:lpstr>Содержание рабочих тетрадей по образовательной области  «Речевое развитие» для подготовительной к школе группы</vt:lpstr>
      <vt:lpstr>Пример СОДЕРЖАНИЯ рабочей тетради  по речевому развитию для подготовительной к школе группы</vt:lpstr>
      <vt:lpstr>Пример заданий по разделу «Формирование словаря. Развивающая речевая среда» </vt:lpstr>
      <vt:lpstr>Пример заданий по разделу «Звуковая культура речи» </vt:lpstr>
      <vt:lpstr>Пример заданий по разделу «Грамматический строй речи.  Подготовка к обучению грамоте» </vt:lpstr>
      <vt:lpstr>Пример заданий по разделу «Связная речь» </vt:lpstr>
      <vt:lpstr>Образец Тема 12. Закрепление правил безопасного поведения  во время движения на велосипеде. </vt:lpstr>
      <vt:lpstr>Образец Тема 12. Закрепление правил безопасного поведения  во время движения на велосипеде. </vt:lpstr>
      <vt:lpstr>Образец Тема 12. Закрепление правил безопасного поведения  во время движения на велосипеде. </vt:lpstr>
      <vt:lpstr>Образец Тема 12. Закрепление правил безопасного поведения  во время движения на велосипеде. </vt:lpstr>
      <vt:lpstr>Конспект занятия с использованием рабочей тетради</vt:lpstr>
      <vt:lpstr>Опросник для республиканского обучающего семинара по подготовке материалов для участия в смотре-конкурсе «Зеленый огонек-2022»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67</cp:revision>
  <dcterms:created xsi:type="dcterms:W3CDTF">2021-10-25T05:57:41Z</dcterms:created>
  <dcterms:modified xsi:type="dcterms:W3CDTF">2021-12-16T06:30:44Z</dcterms:modified>
</cp:coreProperties>
</file>